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8" r:id="rId1"/>
  </p:sldMasterIdLst>
  <p:sldIdLst>
    <p:sldId id="256" r:id="rId2"/>
    <p:sldId id="260" r:id="rId3"/>
    <p:sldId id="259" r:id="rId4"/>
    <p:sldId id="261" r:id="rId5"/>
    <p:sldId id="262" r:id="rId6"/>
    <p:sldId id="263" r:id="rId7"/>
    <p:sldId id="272" r:id="rId8"/>
    <p:sldId id="271" r:id="rId9"/>
    <p:sldId id="270" r:id="rId10"/>
    <p:sldId id="268" r:id="rId11"/>
    <p:sldId id="279" r:id="rId12"/>
    <p:sldId id="269" r:id="rId13"/>
    <p:sldId id="278" r:id="rId14"/>
    <p:sldId id="267" r:id="rId15"/>
    <p:sldId id="265" r:id="rId16"/>
    <p:sldId id="266" r:id="rId17"/>
    <p:sldId id="276" r:id="rId18"/>
    <p:sldId id="275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13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68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7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3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8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6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7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1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8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71EF3B-633B-4DC7-8367-BE36B636D02A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96649E5-D7F7-4C42-88BA-645A22BC162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51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15338-F1C3-437E-A063-FC4985CD8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Sandra Leal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25D4A-36B9-4EC9-BF4A-CDD43101C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Capture Method Comparison for Red Drum (</a:t>
            </a:r>
            <a:r>
              <a:rPr lang="en-US" i="1" dirty="0" err="1">
                <a:solidFill>
                  <a:srgbClr val="FFFFFF"/>
                </a:solidFill>
              </a:rPr>
              <a:t>Sciaenops</a:t>
            </a:r>
            <a:r>
              <a:rPr lang="en-US" i="1" dirty="0">
                <a:solidFill>
                  <a:srgbClr val="FFFFFF"/>
                </a:solidFill>
              </a:rPr>
              <a:t> </a:t>
            </a:r>
            <a:r>
              <a:rPr lang="en-US" i="1" dirty="0" err="1">
                <a:solidFill>
                  <a:srgbClr val="FFFFFF"/>
                </a:solidFill>
              </a:rPr>
              <a:t>ocellatus</a:t>
            </a:r>
            <a:r>
              <a:rPr lang="en-US" dirty="0">
                <a:solidFill>
                  <a:srgbClr val="FFFFFF"/>
                </a:solidFill>
              </a:rPr>
              <a:t>) using Python</a:t>
            </a:r>
          </a:p>
        </p:txBody>
      </p:sp>
    </p:spTree>
    <p:extLst>
      <p:ext uri="{BB962C8B-B14F-4D97-AF65-F5344CB8AC3E}">
        <p14:creationId xmlns:p14="http://schemas.microsoft.com/office/powerpoint/2010/main" val="35070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B8B871-75C4-49AB-BDF6-3B217129B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95" t="37615" r="43658" b="14108"/>
          <a:stretch/>
        </p:blipFill>
        <p:spPr>
          <a:xfrm>
            <a:off x="825589" y="640080"/>
            <a:ext cx="4941520" cy="360273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39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FA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9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4AB45-C885-45C3-B336-A4C57A502971}"/>
              </a:ext>
            </a:extLst>
          </p:cNvPr>
          <p:cNvSpPr txBox="1"/>
          <p:nvPr/>
        </p:nvSpPr>
        <p:spPr>
          <a:xfrm>
            <a:off x="721086" y="573868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2, 3. Scatterplots of fish caught grouped by month and summed from 2008 to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D41A6-9E54-4CED-B1C9-BDFAD5DEF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02" t="37826" r="43098" b="14303"/>
          <a:stretch/>
        </p:blipFill>
        <p:spPr>
          <a:xfrm>
            <a:off x="6424891" y="664859"/>
            <a:ext cx="5039337" cy="361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18313A-0E81-4226-8522-F1B47E82A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Figure 4. Scatterplot of Red Drum Capture utilizing Gill Net method summed over total timeseries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70096-70E0-4747-8856-4A026A6A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7" y="545991"/>
            <a:ext cx="7613499" cy="538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0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E58952-53AD-496C-9F7C-B3DE7E7B5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34" t="41834" r="43658" b="13463"/>
          <a:stretch/>
        </p:blipFill>
        <p:spPr>
          <a:xfrm>
            <a:off x="6413779" y="857432"/>
            <a:ext cx="5036378" cy="34127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35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75D7D-ECF9-4771-AB24-FAAF4C35C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6" t="42112" r="42447" b="13573"/>
          <a:stretch/>
        </p:blipFill>
        <p:spPr>
          <a:xfrm>
            <a:off x="660039" y="864703"/>
            <a:ext cx="5118182" cy="341274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DA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5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48DB83-E807-4A8F-94B6-B8F372F96D57}"/>
              </a:ext>
            </a:extLst>
          </p:cNvPr>
          <p:cNvSpPr txBox="1"/>
          <p:nvPr/>
        </p:nvSpPr>
        <p:spPr>
          <a:xfrm>
            <a:off x="730733" y="5750681"/>
            <a:ext cx="1020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5, 6. Scatter plots of fish caught grouped by month and summed from 2008-2018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2299D-6955-45A0-8355-94274F883C9D}"/>
              </a:ext>
            </a:extLst>
          </p:cNvPr>
          <p:cNvSpPr/>
          <p:nvPr/>
        </p:nvSpPr>
        <p:spPr>
          <a:xfrm>
            <a:off x="8931967" y="753652"/>
            <a:ext cx="520145" cy="141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0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18313A-0E81-4226-8522-F1B47E82A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Figure 2. Scatterplot of Red Drum Capture utilizing Bay Trawl method summed over timeseries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72306-0C83-4222-B459-E7AC84693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3" t="39986" r="43673" b="12256"/>
          <a:stretch/>
        </p:blipFill>
        <p:spPr>
          <a:xfrm>
            <a:off x="217820" y="634946"/>
            <a:ext cx="7456503" cy="53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3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944A2-2C76-40BB-97BB-CA27C3020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3" t="40434" r="43505" b="12491"/>
          <a:stretch/>
        </p:blipFill>
        <p:spPr>
          <a:xfrm>
            <a:off x="720493" y="640080"/>
            <a:ext cx="5046617" cy="36027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39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6A62C5-82E7-42AE-88B7-0C258BBC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34" t="37615" r="43103" b="14452"/>
          <a:stretch/>
        </p:blipFill>
        <p:spPr>
          <a:xfrm>
            <a:off x="6424891" y="640080"/>
            <a:ext cx="5032573" cy="36027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6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94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B4D53-9949-4D76-A4AA-73E5038BC685}"/>
              </a:ext>
            </a:extLst>
          </p:cNvPr>
          <p:cNvSpPr txBox="1"/>
          <p:nvPr/>
        </p:nvSpPr>
        <p:spPr>
          <a:xfrm>
            <a:off x="720493" y="5730631"/>
            <a:ext cx="876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Figures 8, 9. Scatterplots of fish caught grouped by month and summed from 2008-2018</a:t>
            </a:r>
          </a:p>
        </p:txBody>
      </p:sp>
    </p:spTree>
    <p:extLst>
      <p:ext uri="{BB962C8B-B14F-4D97-AF65-F5344CB8AC3E}">
        <p14:creationId xmlns:p14="http://schemas.microsoft.com/office/powerpoint/2010/main" val="424738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73028B-7DA5-4A0E-A80D-F2583A80A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95" t="44040" r="42408" b="12969"/>
          <a:stretch/>
        </p:blipFill>
        <p:spPr>
          <a:xfrm>
            <a:off x="612652" y="1997114"/>
            <a:ext cx="6421650" cy="4033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34F01-849B-4667-BB3A-8850EDFEC9DE}"/>
              </a:ext>
            </a:extLst>
          </p:cNvPr>
          <p:cNvSpPr txBox="1"/>
          <p:nvPr/>
        </p:nvSpPr>
        <p:spPr>
          <a:xfrm>
            <a:off x="7205869" y="2136913"/>
            <a:ext cx="413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10. Histogram of Red Drum Bag Seine length classes </a:t>
            </a:r>
          </a:p>
        </p:txBody>
      </p:sp>
    </p:spTree>
    <p:extLst>
      <p:ext uri="{BB962C8B-B14F-4D97-AF65-F5344CB8AC3E}">
        <p14:creationId xmlns:p14="http://schemas.microsoft.com/office/powerpoint/2010/main" val="3667084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000"/>
              <a:t>Discussion/Conclusion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94054-8328-4B08-9F35-757561E31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7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Most effective method of Red Drum capture was Gill Net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Least effective method of Red Drum capture was Bay Trawl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Popular aggregation sites: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Upper portion of LLM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Holly Beach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Peak Months: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November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December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January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February</a:t>
            </a:r>
          </a:p>
          <a:p>
            <a:pPr marL="201168" lvl="1" indent="0">
              <a:buNone/>
            </a:pP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553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 Drum and Gray Snapper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35175-6416-4B19-A743-619C910908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Most effective capture method was Gill Net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Least effective capture method was Bay Trawl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Popular aggregation sites: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Upper portion of LLM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Lower portion of LLM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South Bay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84061-6011-4CC0-A8E0-3D510CE8D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Gray snapper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26CDC9-082C-4980-AB68-5B3C489144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Most effective capture method was Gill Net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Least effective capture method was Bag Seine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Popular aggregation sites: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Lower Portion of LLM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South Bay</a:t>
            </a:r>
          </a:p>
        </p:txBody>
      </p:sp>
    </p:spTree>
    <p:extLst>
      <p:ext uri="{BB962C8B-B14F-4D97-AF65-F5344CB8AC3E}">
        <p14:creationId xmlns:p14="http://schemas.microsoft.com/office/powerpoint/2010/main" val="128779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Gray Snapper and Black Drum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909AB-B9AE-49AE-B8DC-2B0D66614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1203437"/>
            <a:ext cx="5131653" cy="2476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535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3C5AE4-EF15-4CB4-8EE6-8C81EA64D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891" y="995562"/>
            <a:ext cx="5118182" cy="289177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7EB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352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218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19945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273CE-F729-419F-8B99-69D06826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4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589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600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A205-091A-4C44-858F-8F657573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Introduction – Red Drum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B95C-7FC1-4413-A1CE-52316D6CD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Also referred to as Red Fish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Popular game fish in coastal waters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Species of great recreational significance in South Texas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Suffered population decline due to unregulated fishing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State managed species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Spawns primarily in the Gulf of Mexico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0F53-20A7-48B7-8A2A-91070CBED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380" y="4262025"/>
            <a:ext cx="5059680" cy="19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4837155-5FB8-4A96-864C-066D5C655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5918EE-77B5-4057-BB22-B9CE13905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8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032A3-7354-4E6C-8810-665DAD49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76" y="516835"/>
            <a:ext cx="3325125" cy="19661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– Study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F725-76B8-46E5-81CB-36B6FAA3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74" y="2516094"/>
            <a:ext cx="3325125" cy="33728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Lower Laguna Madre (LLM), Tx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Potential interest areas: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Holly Beach</a:t>
            </a:r>
          </a:p>
          <a:p>
            <a:pPr marL="201168" lvl="1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 (lagoon system)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South Bay </a:t>
            </a:r>
          </a:p>
          <a:p>
            <a:pPr marL="201168" lvl="1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 (bay system)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C7B070-A583-45C7-AF93-0E8F020E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02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DF8DE-976F-476C-92B8-D4F035D01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7" t="26747" r="22957" b="16719"/>
          <a:stretch/>
        </p:blipFill>
        <p:spPr>
          <a:xfrm>
            <a:off x="5497649" y="3236359"/>
            <a:ext cx="5845297" cy="3536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C876A-B566-4A34-8AEC-5D491B91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14" y="115056"/>
            <a:ext cx="4706624" cy="29790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ABF40E8-744B-4420-BE16-94902A8224F7}"/>
              </a:ext>
            </a:extLst>
          </p:cNvPr>
          <p:cNvSpPr/>
          <p:nvPr/>
        </p:nvSpPr>
        <p:spPr>
          <a:xfrm>
            <a:off x="6714273" y="3974156"/>
            <a:ext cx="339047" cy="297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667B3A-E775-438E-84F5-2CB84EF63D1A}"/>
              </a:ext>
            </a:extLst>
          </p:cNvPr>
          <p:cNvSpPr/>
          <p:nvPr/>
        </p:nvSpPr>
        <p:spPr>
          <a:xfrm>
            <a:off x="8885583" y="6003235"/>
            <a:ext cx="358969" cy="327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288" y="3893543"/>
            <a:ext cx="3015483" cy="1654626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>
                <a:solidFill>
                  <a:srgbClr val="455459"/>
                </a:solidFill>
              </a:rPr>
              <a:t>Introduction – Capture Methods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E2AEF9-3220-4407-B76B-1B6E3952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0142"/>
            <a:ext cx="3860771" cy="29321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88E17-AC5D-428F-B418-AD8857A58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" r="16951" b="3"/>
          <a:stretch/>
        </p:blipFill>
        <p:spPr>
          <a:xfrm>
            <a:off x="8" y="824735"/>
            <a:ext cx="3664827" cy="26042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885" y="0"/>
            <a:ext cx="4332545" cy="3131604"/>
          </a:xfrm>
          <a:prstGeom prst="rect">
            <a:avLst/>
          </a:prstGeom>
          <a:solidFill>
            <a:srgbClr val="45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66F94-48AB-481D-BA07-53CD2641C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70" r="-1" b="-1"/>
          <a:stretch/>
        </p:blipFill>
        <p:spPr>
          <a:xfrm>
            <a:off x="4354278" y="10"/>
            <a:ext cx="3966436" cy="29527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79" y="3429000"/>
            <a:ext cx="3966441" cy="2583712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Texas Parks and Wildlife Data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Capture Methods Utilized: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Bag Seine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Gillnet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Bay Trawl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2"/>
            <a:ext cx="3429000" cy="5054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C4782-0CD9-40AC-8119-06A3656FB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20" r="24485"/>
          <a:stretch/>
        </p:blipFill>
        <p:spPr>
          <a:xfrm>
            <a:off x="8942136" y="824734"/>
            <a:ext cx="3249864" cy="472697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8577E17-0447-4B01-A59A-8125D8719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33BB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48C82076-4E53-4B78-A17E-F0A3BC957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5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705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 dirty="0"/>
              <a:t>Introduction – Research Questions/Goal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8BCA3-CBFA-4FE9-85FE-4F1FAA7EE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" r="21289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Compare capture methods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Identify most effective capture method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Visualize distribution of Red Drum in LLM water systems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Identify peak aggregation months/sites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Potentially re-evaluate sample sites </a:t>
            </a:r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004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30585D"/>
                </a:solidFill>
              </a:rPr>
              <a:t>Methods - Extraction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B37FF8-093E-45A8-BC2F-C9DA5E599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Texas Parks and Wildlife Grids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Latitude/Longitude Data Extraction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KMZ (Google Earth) to KML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7F903-6FB3-4671-93D4-50DC5886B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1" r="22895" b="-1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8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Modify data in excel sheets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Upload into pandas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Visualize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Scatter Plots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Histogram age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9EA6E-719E-4B86-9116-34A544DDD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1" t="30491" r="11504" b="14104"/>
          <a:stretch/>
        </p:blipFill>
        <p:spPr>
          <a:xfrm>
            <a:off x="3579611" y="2504660"/>
            <a:ext cx="8300618" cy="32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5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Methods- Scatterplots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35A9D-516E-41C2-92BA-676B2D1B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4" t="31345" r="16975" b="15770"/>
          <a:stretch/>
        </p:blipFill>
        <p:spPr>
          <a:xfrm>
            <a:off x="417681" y="1761836"/>
            <a:ext cx="7056782" cy="281064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BC78-7523-4616-A2E0-1471D97D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Two types of scatterplots per capture method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Total fish summed from 2008-2018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Fish grouped by month and summed from 2008-2018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Three capture methods: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Bag Seine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Gillnet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Bay Trawl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982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DE92-7DA8-4A3A-9CB7-F2459935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47A52-E9D0-4EBC-B8E8-76396BC97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8" b="2"/>
          <a:stretch/>
        </p:blipFill>
        <p:spPr>
          <a:xfrm>
            <a:off x="242693" y="634946"/>
            <a:ext cx="7406758" cy="531440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18313A-0E81-4226-8522-F1B47E82A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dirty="0"/>
              <a:t>Figure 1. Scatterplot of Red Drum Capture utilizing Bag Seine method summed over total timeseries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861618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</TotalTime>
  <Words>428</Words>
  <Application>Microsoft Office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Wingdings</vt:lpstr>
      <vt:lpstr>Retrospect</vt:lpstr>
      <vt:lpstr>Capture Method Comparison for Red Drum (Sciaenops ocellatus) using Python</vt:lpstr>
      <vt:lpstr>Introduction – Red Drum</vt:lpstr>
      <vt:lpstr>Introduction – Study Site</vt:lpstr>
      <vt:lpstr>Introduction – Capture Methods</vt:lpstr>
      <vt:lpstr>Introduction – Research Questions/Goal</vt:lpstr>
      <vt:lpstr>Methods - Extraction</vt:lpstr>
      <vt:lpstr>Methods - Pandas</vt:lpstr>
      <vt:lpstr>Methods- Scatterplots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Discussion/Conclusion</vt:lpstr>
      <vt:lpstr>Black Drum and Gray Snapper</vt:lpstr>
      <vt:lpstr>Gray Snapper and Black Drum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Lower Laguna Madre Red Drum (Sciaenops ocellatus) Distribution using Python</dc:title>
  <dc:creator>Sandra Leal</dc:creator>
  <cp:lastModifiedBy>Sandra Leal</cp:lastModifiedBy>
  <cp:revision>17</cp:revision>
  <dcterms:created xsi:type="dcterms:W3CDTF">2019-12-05T08:49:11Z</dcterms:created>
  <dcterms:modified xsi:type="dcterms:W3CDTF">2019-12-05T19:24:12Z</dcterms:modified>
</cp:coreProperties>
</file>